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roxima Nov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regular.fntdata"/><Relationship Id="rId21" Type="http://schemas.openxmlformats.org/officeDocument/2006/relationships/slide" Target="slides/slide16.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82dbae599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82dbae599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c0efa6f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c0efa6f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My name is Daniel Laracuenta and I will be talking about how we converted the image into a track and streamed it to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process began with inputting an image into the ImageToTrack script in order to convert all the cartesian points into polar points, but in that process we also had to attend to different requirements the table needed to draw properly like</a:t>
            </a:r>
            <a:endParaRPr/>
          </a:p>
          <a:p>
            <a:pPr indent="-298450" lvl="0" marL="457200" rtl="0" algn="l">
              <a:spcBef>
                <a:spcPts val="0"/>
              </a:spcBef>
              <a:spcAft>
                <a:spcPts val="0"/>
              </a:spcAft>
              <a:buSzPts val="1100"/>
              <a:buChar char="-"/>
            </a:pPr>
            <a:r>
              <a:rPr lang="en"/>
              <a:t>Using a properly formatted cartesian to polar conversion that the table could read.</a:t>
            </a:r>
            <a:endParaRPr/>
          </a:p>
          <a:p>
            <a:pPr indent="-298450" lvl="0" marL="457200" rtl="0" algn="l">
              <a:spcBef>
                <a:spcPts val="0"/>
              </a:spcBef>
              <a:spcAft>
                <a:spcPts val="0"/>
              </a:spcAft>
              <a:buSzPts val="1100"/>
              <a:buChar char="-"/>
            </a:pPr>
            <a:r>
              <a:rPr lang="en"/>
              <a:t>Centering the image by processing the cartesian points so the drawing can be displayed throughout the whole table and not just one quadrant.</a:t>
            </a:r>
            <a:endParaRPr/>
          </a:p>
          <a:p>
            <a:pPr indent="-298450" lvl="0" marL="457200" rtl="0" algn="l">
              <a:spcBef>
                <a:spcPts val="0"/>
              </a:spcBef>
              <a:spcAft>
                <a:spcPts val="0"/>
              </a:spcAft>
              <a:buSzPts val="1100"/>
              <a:buChar char="-"/>
            </a:pPr>
            <a:r>
              <a:rPr lang="en"/>
              <a:t>Scaling the image down in order to use the size of the table perfectly down to its edge.</a:t>
            </a:r>
            <a:endParaRPr/>
          </a:p>
          <a:p>
            <a:pPr indent="-298450" lvl="0" marL="457200" rtl="0" algn="l">
              <a:spcBef>
                <a:spcPts val="0"/>
              </a:spcBef>
              <a:spcAft>
                <a:spcPts val="0"/>
              </a:spcAft>
              <a:buSzPts val="1100"/>
              <a:buChar char="-"/>
            </a:pPr>
            <a:r>
              <a:rPr lang="en"/>
              <a:t>And last but not least, minimizing potential drawing errors by starting and ending on the outer rim of the table.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c0efa6f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c0efa6f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 will be talking about how the data was streamed from the outputted file, which has all the data points, from our conversion algorithm to the table and some issues we ran into along the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see on the image on the right there are multiple circles on top of the drawing that are essentially disrupting the image. This was because our conversion formula only had a minimum and maximum value of pi and negative pi which conflicted with the table due to how it was coded as a theta value jumping from a negative theta to a positive theta was seen as two points having a difference of approximately two pi by the table. What this means is that, rather than continuing the drawing on the other quadrants of the table, the table’s magnet would guide the ball a distance of 2pi instead. However, we fixed this, after some debugging, by detecting exactly where a jump in values was </a:t>
            </a:r>
            <a:r>
              <a:rPr lang="en"/>
              <a:t>occurring and then letting the theta values continue to grow beyond -pi or pi.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once the conversion from polar to cartesian was done we would stream each individual line from the theta rho file, which contained one data point per line on thousands of lines, to the table by using HTTP requests.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c0efa6f1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c0efa6f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have been many roadblocks and issues during this semester that have definitely impacted the development of this project. A major one mainly being that members had to work remotely due to current circumstances with the COVID 19 pandemic. It can be difficult to communicate points or issues fully when not in person especially when working through code or processes that are important to project development. This holds especially true when testing occurs with the table as not all members have access to the table to be able to get real feedback when working with code that interacts with the table.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Communication was also an issue when working with the Sisyphus team when trying to get code or get questions about the table answered. Email was our only communication available to the team and would sometimes take a few days to hear back which means there could be issues remaining unresolved for some time. In addition to this, the code we do </a:t>
            </a:r>
            <a:r>
              <a:rPr lang="en"/>
              <a:t>receive</a:t>
            </a:r>
            <a:r>
              <a:rPr lang="en"/>
              <a:t> may be a bit ambiguous or difficult to </a:t>
            </a:r>
            <a:r>
              <a:rPr lang="en"/>
              <a:t>dissect and would take time to make operable. This would happen with some JSON functions which would all be thrown into one file without much in terms of organization.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Scheduling complications are mainly due to online classwork being readjusted and members needing to allocate time to other classes. This is also the case for team meetings and deadlines as many meeting times were subject to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c0efa6f1f_5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c0efa6f1f_5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my name is William Maston, and I would like to finish this presentation by giving a quick wrap up of our final product, by going through the process of a user attempting interact with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user will first go online to our website to see our project, and twitch stream of what the table currently looks like and is drawing will be displayed.  The user can then login to the website that our front end team designed to submit an image for display.  That image is then sent over to the backend team.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created a </a:t>
            </a:r>
            <a:r>
              <a:rPr lang="en"/>
              <a:t>web server</a:t>
            </a:r>
            <a:r>
              <a:rPr lang="en"/>
              <a:t> handle the image by putting it into a queue to be drawn, since multiple user may be attempting to submit to the same table.  Images are processed into relevant files by scripts that our backend team were able to write.  Once they reach the front of the queue, these files are streamed to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table team needed to handle the Pi, as well as the conversion of the files being sent so that the table could understand what to do.  And all the while, a video camera is recording the whole process of the table starting to draw the image, and streaming it to twitch, which is being shown on the website so the user can see the results of their image submission.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c0efa6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c0efa6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did we learn from working on this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for starters we all got a good exercise in working out of an </a:t>
            </a:r>
            <a:r>
              <a:rPr lang="en"/>
              <a:t>existing</a:t>
            </a:r>
            <a:r>
              <a:rPr lang="en"/>
              <a:t> code base.  Engineers often have to join in projects in various level of completeness, and this requires a certain amount of onboarding.  Starting from scratch is fun, but having to work out of an </a:t>
            </a:r>
            <a:r>
              <a:rPr lang="en"/>
              <a:t>existing</a:t>
            </a:r>
            <a:r>
              <a:rPr lang="en"/>
              <a:t> framework is more realistic and helpful to our learning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also a first for some of our members to be working on a project where not everyone could easily do each others jobs.  Many of us had specialized </a:t>
            </a:r>
            <a:r>
              <a:rPr lang="en"/>
              <a:t>interests</a:t>
            </a:r>
            <a:r>
              <a:rPr lang="en"/>
              <a:t> in hardware or software design, and would be unable to complete this project entirely on our own.  We had to rely on each other to make sure this project was done correctly.  This requires a level of trust and communication, that small scale projects fail to teach.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Thanks to current events, this project was also practice for a world that is moving towards remote working.  We had to set up systems on the fly for holding meetings, setting deadlines, and </a:t>
            </a:r>
            <a:r>
              <a:rPr lang="en"/>
              <a:t>collaborating</a:t>
            </a:r>
            <a:r>
              <a:rPr lang="en"/>
              <a:t>, all while staying </a:t>
            </a:r>
            <a:r>
              <a:rPr lang="en"/>
              <a:t>physically</a:t>
            </a:r>
            <a:r>
              <a:rPr lang="en"/>
              <a:t> distant from each other.  While covid will go away some day, the tools we gained from this will help us moving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this project was the capstone that each of us hoped it would be, allowing for the expression of all the lessons that we learned in class, but were never able to fully test or work with in the real world </a:t>
            </a:r>
            <a:r>
              <a:rPr lang="en"/>
              <a:t>until</a:t>
            </a:r>
            <a:r>
              <a:rPr lang="en"/>
              <a:t> now.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c0efa6f1f_1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c0efa6f1f_1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c0efa6f1f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c0efa6f1f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4e7a25e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4e7a25e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Hi, my name is Aaron Lawrence and I will be talking about and introducing the table we worked with during our project. The table we will be working with is a Sisyphus coffee table designed and produced by Sisyphus industries. The creator, Bruce Shapiro, likes to describe the table as a mix between kinetic art, design and technology, these three together create a type of Zen garden.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The table main feature is a glass top that looks down to a bed of sand, this sand is slowly shaped into different designs and patterns that are selected by users. This shaping happens by dragging a small magnetic ball around in the sand to create these intricate and meaningful designs called tracks. These tracks are a single continuous path that is mapped out by a program that is given to the table. This is made possible by a raspberry pi that Sisyphus industries has worked on to develop, and a pair of stepper motors. This system connects through Wi-Fi to give a user control of the track itself and change things like track playlists, table colors, firmware ect. Users can also use this to upload their own designs to the table.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Tracks come in the form of Theta Rho files. Theta rho files are exactly that, a file filled with theta and rho values. Theta marks the position our ball can be around the table, this can be thought of as the angle our balls position is from the tables zero mark. This is measured in pi values,  Rho is the distance our ball is from the center of the table, 1 being the rim and 0 being the center of the table. Once a track is given to the table it is processed and ran. The table does its best to smoothly transition from one point to the next, but the further the points are from each other, the more broken and incoherent a design can become. </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c0efa6f1f_5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c0efa6f1f_5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project we have created a website that allows users to submit images to be drawn on the table. This drawing process is streamed live for all users on the website to view.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Images that are sent to the table are processed and a file of continual cartesian points is created. This file is then converted to polar points to allow for the table to properly process and draw the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image is then streamed to the table via http postman requests from the web-server.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c0efa6f1f_5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c0efa6f1f_5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My name is Morgan Funk and I will be going over the Front end overview and covering the tools and languages we used during project development.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There were multiple tools that allowed us to establish a workflow while working remotely. One of these being git hub allowing each member working on the front end to establish version control and be able to pull from a working branch after any major updates. This allowed ease of work distribution and communication as we were able to assign web pages and widgets to issues and branch to work without affecting other members code.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communication , our team mainly utilized Discord which is VoIP and Instant messaging platform which allowed us to be in constant communication and create posts/updates for team members who may not always be available. This platform also allowed for custom chat rooms and text channels which was helpful for keeping posts/information organized between members working on different aspects of the project.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Moving on to the languages utilized during development, the front end team agreed on developing with Javascript in order to utilize the React library that could be imported. This library heavily focused on UI and web page development which was easy to learn and use for members who were not as acclimated to JS. HTML and .css are used mainly for web page styling in to ensure a user friendly looking platform.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c0efa6f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c0efa6f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Next, we will quickly show some samples from our website.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When a user navigates to our project webpage, they will be greeted with the site homepage. This site includes an embedded link to our twitch stream of the team table, where the current drawing can be seen in-progress. Lower down is information on the project and the team members who worked on it. The navigation bar above allows quick navigation between different site functions.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 the community tracks page, the user can see and filter through a list of community uploaded tracks. They have the option to download the track file and, if they are logged in, are able to add the track to their favorites or queue the track to their own table. This page also allows a user to upload a new track to the site for anyone to see.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Script time: </a:t>
            </a:r>
            <a:r>
              <a:rPr lang="en"/>
              <a:t>0:35</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c0efa6f1f_5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c0efa6f1f_5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After registering with our service and setting up their personal table, the user can log in and view or manipulate their table's currently playing track on the My Table page. This page also allows the user to view and modify their current queue, enabling full control of what is playing on the user's table.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Script time: 0:15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c0efa6f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c0efa6f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c0efa6f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c0efa6f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c0efa6f1f_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c0efa6f1f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Next, I</a:t>
            </a:r>
            <a:r>
              <a:rPr lang="en"/>
              <a:t> will be talking about our project's system for converting an image into a table track.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Before this project, users with a table that wanted a custom track would need to understand complex mathematics in order to build a track themselves. Each coordinate would need to be written in manually, or the specific function to be drawn had to be created. Part of our group's mission was to give users a larger amount of creative freedom with the table by enabling them to transform arbitrary images into table tracks.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script we created to solve that problem works in 4 stages: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 1: Record object boundaries as edge segments.</a:t>
            </a:r>
            <a:endParaRPr/>
          </a:p>
          <a:p>
            <a:pPr indent="0" lvl="0" marL="0" rtl="0" algn="l">
              <a:spcBef>
                <a:spcPts val="0"/>
              </a:spcBef>
              <a:spcAft>
                <a:spcPts val="0"/>
              </a:spcAft>
              <a:buClr>
                <a:schemeClr val="dk1"/>
              </a:buClr>
              <a:buSzPts val="1100"/>
              <a:buFont typeface="Arial"/>
              <a:buNone/>
            </a:pPr>
            <a:r>
              <a:rPr lang="en"/>
              <a:t>This section uses a technique called Canny edge detection to extract the edges of the shapes within an image. This algorithm, developed by John F. Canny, applies various filters and thresholds to a greyscale version of the image in question to extract a map of its edges. These edges do not form one long line, however, and cannot be traced with a marble. This leads us 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 2: Marking disjoint edge segments as individual components.</a:t>
            </a:r>
            <a:endParaRPr/>
          </a:p>
          <a:p>
            <a:pPr indent="0" lvl="0" marL="0" rtl="0" algn="l">
              <a:spcBef>
                <a:spcPts val="0"/>
              </a:spcBef>
              <a:spcAft>
                <a:spcPts val="0"/>
              </a:spcAft>
              <a:buClr>
                <a:schemeClr val="dk1"/>
              </a:buClr>
              <a:buSzPts val="1100"/>
              <a:buFont typeface="Arial"/>
              <a:buNone/>
            </a:pPr>
            <a:r>
              <a:rPr lang="en"/>
              <a:t>This stage walks through the map of edges, tagging each set of connected pixels as a connected component. These components are then passed over a second time, consolidating them into the smallest possible set of components. We then move 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 3: Drawing connections between individual components.</a:t>
            </a:r>
            <a:endParaRPr/>
          </a:p>
          <a:p>
            <a:pPr indent="0" lvl="0" marL="0" rtl="0" algn="l">
              <a:spcBef>
                <a:spcPts val="0"/>
              </a:spcBef>
              <a:spcAft>
                <a:spcPts val="0"/>
              </a:spcAft>
              <a:buClr>
                <a:schemeClr val="dk1"/>
              </a:buClr>
              <a:buSzPts val="1100"/>
              <a:buFont typeface="Arial"/>
              <a:buNone/>
            </a:pPr>
            <a:r>
              <a:rPr lang="en"/>
              <a:t>Once all individual line segments are marked as components, we need to connect them all efficiently. For this, a minimum spanning tree is employed, with each component as a node in the graph. Once created, the edges are drawn to connect each edge segment, and the result is sent 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 4: Converting the connected components to a cartesian track.</a:t>
            </a:r>
            <a:endParaRPr/>
          </a:p>
          <a:p>
            <a:pPr indent="0" lvl="0" marL="0" rtl="0" algn="l">
              <a:spcBef>
                <a:spcPts val="0"/>
              </a:spcBef>
              <a:spcAft>
                <a:spcPts val="0"/>
              </a:spcAft>
              <a:buClr>
                <a:schemeClr val="dk1"/>
              </a:buClr>
              <a:buSzPts val="1100"/>
              <a:buFont typeface="Arial"/>
              <a:buNone/>
            </a:pPr>
            <a:r>
              <a:rPr lang="en"/>
              <a:t>Starting from the closest edge pixel to the outside edge of the image, we then employ Breadth First Search to simulate tracing without lifting your pencil. This creates an ordered list of pixel coordinates, which are then converted to a sorted tree. This tree is then printed to a file, retracing steps to keep connections.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 the script itself is rather complicated, only a gist of it is discussed here. More information can be found in the documentation of the Image to Track script itself.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Script time: 1:55</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8" y="68130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rgbClr val="F1C232"/>
                </a:solidFill>
              </a:rPr>
              <a:t>Cy</a:t>
            </a:r>
            <a:r>
              <a:rPr lang="en" sz="4800">
                <a:solidFill>
                  <a:srgbClr val="FF0000"/>
                </a:solidFill>
              </a:rPr>
              <a:t>Syphus</a:t>
            </a:r>
            <a:r>
              <a:rPr lang="en" sz="4800"/>
              <a:t> </a:t>
            </a:r>
            <a:endParaRPr sz="4800"/>
          </a:p>
          <a:p>
            <a:pPr indent="0" lvl="0" marL="0" rtl="0" algn="l">
              <a:spcBef>
                <a:spcPts val="0"/>
              </a:spcBef>
              <a:spcAft>
                <a:spcPts val="0"/>
              </a:spcAft>
              <a:buNone/>
            </a:pPr>
            <a:r>
              <a:rPr lang="en" sz="4800"/>
              <a:t>Kinetic Art Table</a:t>
            </a:r>
            <a:endParaRPr sz="4800"/>
          </a:p>
        </p:txBody>
      </p:sp>
      <p:sp>
        <p:nvSpPr>
          <p:cNvPr id="60" name="Google Shape;60;p13"/>
          <p:cNvSpPr txBox="1"/>
          <p:nvPr>
            <p:ph idx="1" type="subTitle"/>
          </p:nvPr>
        </p:nvSpPr>
        <p:spPr>
          <a:xfrm>
            <a:off x="311700" y="25717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Presentation</a:t>
            </a:r>
            <a:endParaRPr sz="2400"/>
          </a:p>
        </p:txBody>
      </p:sp>
      <p:sp>
        <p:nvSpPr>
          <p:cNvPr id="61" name="Google Shape;61;p13"/>
          <p:cNvSpPr txBox="1"/>
          <p:nvPr>
            <p:ph idx="1" type="subTitle"/>
          </p:nvPr>
        </p:nvSpPr>
        <p:spPr>
          <a:xfrm>
            <a:off x="311700" y="3218025"/>
            <a:ext cx="8520600" cy="11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sdDec20-4 Team Leader Email: adl@iastate.edu</a:t>
            </a:r>
            <a:endParaRPr>
              <a:solidFill>
                <a:srgbClr val="999999"/>
              </a:solidFill>
            </a:endParaRPr>
          </a:p>
          <a:p>
            <a:pPr indent="0" lvl="0" marL="0" rtl="0" algn="l">
              <a:spcBef>
                <a:spcPts val="0"/>
              </a:spcBef>
              <a:spcAft>
                <a:spcPts val="0"/>
              </a:spcAft>
              <a:buNone/>
            </a:pPr>
            <a:r>
              <a:rPr lang="en" sz="2400">
                <a:solidFill>
                  <a:srgbClr val="999999"/>
                </a:solidFill>
              </a:rPr>
              <a:t>Sean Gordon, Morgan Funk, Aaron Lawrence, Daniel Laracuenta, William Maston, and Samuel Christianson</a:t>
            </a:r>
            <a:endParaRPr sz="24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11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(CALCULATE)</a:t>
            </a:r>
            <a:endParaRPr/>
          </a:p>
        </p:txBody>
      </p:sp>
      <p:sp>
        <p:nvSpPr>
          <p:cNvPr id="134" name="Google Shape;134;p22"/>
          <p:cNvSpPr txBox="1"/>
          <p:nvPr>
            <p:ph idx="1" type="body"/>
          </p:nvPr>
        </p:nvSpPr>
        <p:spPr>
          <a:xfrm>
            <a:off x="2441375" y="984575"/>
            <a:ext cx="6162000" cy="3651300"/>
          </a:xfrm>
          <a:prstGeom prst="rect">
            <a:avLst/>
          </a:prstGeom>
        </p:spPr>
        <p:txBody>
          <a:bodyPr anchorCtr="0" anchor="t" bIns="91425" lIns="91425" spcFirstLastPara="1" rIns="91425" wrap="square" tIns="91425">
            <a:noAutofit/>
          </a:bodyPr>
          <a:lstStyle/>
          <a:p>
            <a:pPr indent="-203200" lvl="0" marL="342900" rtl="0" algn="l">
              <a:spcBef>
                <a:spcPts val="0"/>
              </a:spcBef>
              <a:spcAft>
                <a:spcPts val="0"/>
              </a:spcAft>
              <a:buSzPts val="1400"/>
              <a:buChar char="●"/>
            </a:pPr>
            <a:r>
              <a:rPr lang="en" sz="1400"/>
              <a:t>Once an image was processed through ImageToTrack script, it needed to be formatted in a way that allowed the table to draw the image. This conversion script took in cartesian points and converted them into polar points. The script had to be formed around specific table track </a:t>
            </a:r>
            <a:r>
              <a:rPr lang="en" sz="1400"/>
              <a:t>requirements</a:t>
            </a:r>
            <a:r>
              <a:rPr lang="en" sz="1400"/>
              <a:t>. </a:t>
            </a:r>
            <a:endParaRPr sz="1400"/>
          </a:p>
          <a:p>
            <a:pPr indent="-203200" lvl="0" marL="342900" rtl="0" algn="l">
              <a:spcBef>
                <a:spcPts val="0"/>
              </a:spcBef>
              <a:spcAft>
                <a:spcPts val="0"/>
              </a:spcAft>
              <a:buSzPts val="1400"/>
              <a:buChar char="●"/>
            </a:pPr>
            <a:r>
              <a:rPr lang="en" sz="1400"/>
              <a:t>In the unit conversion script we </a:t>
            </a:r>
            <a:r>
              <a:rPr lang="en" sz="1400"/>
              <a:t>had to attend to different needs</a:t>
            </a:r>
            <a:r>
              <a:rPr lang="en" sz="1400"/>
              <a:t> like:</a:t>
            </a:r>
            <a:endParaRPr sz="1400"/>
          </a:p>
          <a:p>
            <a:pPr indent="-317500" lvl="1" marL="914400" rtl="0" algn="l">
              <a:spcBef>
                <a:spcPts val="0"/>
              </a:spcBef>
              <a:spcAft>
                <a:spcPts val="0"/>
              </a:spcAft>
              <a:buSzPts val="1400"/>
              <a:buChar char="○"/>
            </a:pPr>
            <a:r>
              <a:rPr lang="en"/>
              <a:t>Using a cartesian to polar conversion that the table’s computer could read and draw images from. </a:t>
            </a:r>
            <a:endParaRPr/>
          </a:p>
          <a:p>
            <a:pPr indent="-317500" lvl="1" marL="914400" rtl="0" algn="l">
              <a:spcBef>
                <a:spcPts val="0"/>
              </a:spcBef>
              <a:spcAft>
                <a:spcPts val="0"/>
              </a:spcAft>
              <a:buSzPts val="1400"/>
              <a:buChar char="○"/>
            </a:pPr>
            <a:r>
              <a:rPr lang="en"/>
              <a:t>Centering the cartesian points to allow for an image to be drawn on the whole table rather than a single </a:t>
            </a:r>
            <a:r>
              <a:rPr lang="en"/>
              <a:t>quadrant</a:t>
            </a:r>
            <a:r>
              <a:rPr lang="en"/>
              <a:t>. </a:t>
            </a:r>
            <a:endParaRPr/>
          </a:p>
          <a:p>
            <a:pPr indent="-317500" lvl="1" marL="914400" rtl="0" algn="l">
              <a:spcBef>
                <a:spcPts val="0"/>
              </a:spcBef>
              <a:spcAft>
                <a:spcPts val="0"/>
              </a:spcAft>
              <a:buSzPts val="1400"/>
              <a:buChar char="○"/>
            </a:pPr>
            <a:r>
              <a:rPr lang="en"/>
              <a:t>Scaling the image to perfectly use the whole drawing space of the table. </a:t>
            </a:r>
            <a:endParaRPr/>
          </a:p>
          <a:p>
            <a:pPr indent="-317500" lvl="1" marL="914400" rtl="0" algn="l">
              <a:spcBef>
                <a:spcPts val="0"/>
              </a:spcBef>
              <a:spcAft>
                <a:spcPts val="0"/>
              </a:spcAft>
              <a:buSzPts val="1400"/>
              <a:buChar char="○"/>
            </a:pPr>
            <a:r>
              <a:rPr lang="en"/>
              <a:t>Starting and ending the track on the outer rim of the table to aid in minimizing table drawing errors and misalignment.</a:t>
            </a:r>
            <a:endParaRPr/>
          </a:p>
        </p:txBody>
      </p:sp>
      <p:pic>
        <p:nvPicPr>
          <p:cNvPr id="135" name="Google Shape;135;p22"/>
          <p:cNvPicPr preferRelativeResize="0"/>
          <p:nvPr/>
        </p:nvPicPr>
        <p:blipFill>
          <a:blip r:embed="rId3">
            <a:alphaModFix/>
          </a:blip>
          <a:stretch>
            <a:fillRect/>
          </a:stretch>
        </p:blipFill>
        <p:spPr>
          <a:xfrm>
            <a:off x="430425" y="984576"/>
            <a:ext cx="2365499" cy="1614874"/>
          </a:xfrm>
          <a:prstGeom prst="rect">
            <a:avLst/>
          </a:prstGeom>
          <a:noFill/>
          <a:ln>
            <a:noFill/>
          </a:ln>
        </p:spPr>
      </p:pic>
      <p:pic>
        <p:nvPicPr>
          <p:cNvPr id="136" name="Google Shape;136;p22"/>
          <p:cNvPicPr preferRelativeResize="0"/>
          <p:nvPr/>
        </p:nvPicPr>
        <p:blipFill rotWithShape="1">
          <a:blip r:embed="rId4">
            <a:alphaModFix/>
          </a:blip>
          <a:srcRect b="0" l="0" r="0" t="1710"/>
          <a:stretch/>
        </p:blipFill>
        <p:spPr>
          <a:xfrm>
            <a:off x="430425" y="2571750"/>
            <a:ext cx="2365499" cy="232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(con) (STREAMING DATA)</a:t>
            </a:r>
            <a:endParaRPr/>
          </a:p>
        </p:txBody>
      </p:sp>
      <p:sp>
        <p:nvSpPr>
          <p:cNvPr id="142" name="Google Shape;142;p23"/>
          <p:cNvSpPr txBox="1"/>
          <p:nvPr>
            <p:ph idx="1" type="body"/>
          </p:nvPr>
        </p:nvSpPr>
        <p:spPr>
          <a:xfrm>
            <a:off x="311700" y="1152475"/>
            <a:ext cx="54612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Among other things, we ran into some issues when trying to draw an image due to how the table was coded. The issue was that the conversion formula that we were using had a min and max value of -π and π. When a jump from a negative theta to a positive theta occured, the table saw the difference between two points as being ≈2π and so it would track the magnet a distance of 2π rather than crossing over this threshold and continuing the line drawing on the other quadrant of the table. This was fixed by detecting when this jump occurs and then allowing our theta value to continue growing beyond a value of -π or π. </a:t>
            </a:r>
            <a:endParaRPr sz="1300"/>
          </a:p>
          <a:p>
            <a:pPr indent="-311150" lvl="0" marL="457200" rtl="0" algn="l">
              <a:spcBef>
                <a:spcPts val="0"/>
              </a:spcBef>
              <a:spcAft>
                <a:spcPts val="0"/>
              </a:spcAft>
              <a:buSzPts val="1300"/>
              <a:buChar char="●"/>
            </a:pPr>
            <a:r>
              <a:rPr lang="en" sz="1300"/>
              <a:t>Lastly, after putting in all the data points into a file, we streamed all the theta and rho points to the table using HTTP requests that go through thousands of data point lines, one line at a time.</a:t>
            </a:r>
            <a:endParaRPr sz="1300"/>
          </a:p>
        </p:txBody>
      </p:sp>
      <p:pic>
        <p:nvPicPr>
          <p:cNvPr id="143" name="Google Shape;143;p23"/>
          <p:cNvPicPr preferRelativeResize="0"/>
          <p:nvPr/>
        </p:nvPicPr>
        <p:blipFill>
          <a:blip r:embed="rId3">
            <a:alphaModFix/>
          </a:blip>
          <a:stretch>
            <a:fillRect/>
          </a:stretch>
        </p:blipFill>
        <p:spPr>
          <a:xfrm>
            <a:off x="5963475" y="1503050"/>
            <a:ext cx="2923751" cy="271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Obstacles</a:t>
            </a:r>
            <a:endParaRPr/>
          </a:p>
        </p:txBody>
      </p:sp>
      <p:sp>
        <p:nvSpPr>
          <p:cNvPr id="149" name="Google Shape;149;p24"/>
          <p:cNvSpPr txBox="1"/>
          <p:nvPr>
            <p:ph idx="1" type="body"/>
          </p:nvPr>
        </p:nvSpPr>
        <p:spPr>
          <a:xfrm>
            <a:off x="311700" y="1162075"/>
            <a:ext cx="4083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Working </a:t>
            </a:r>
            <a:r>
              <a:rPr lang="en"/>
              <a:t>Remotely</a:t>
            </a:r>
            <a:endParaRPr/>
          </a:p>
          <a:p>
            <a:pPr indent="-342900" lvl="0" marL="457200" rtl="0" algn="l">
              <a:spcBef>
                <a:spcPts val="0"/>
              </a:spcBef>
              <a:spcAft>
                <a:spcPts val="0"/>
              </a:spcAft>
              <a:buSzPts val="1800"/>
              <a:buChar char="●"/>
            </a:pPr>
            <a:r>
              <a:rPr lang="en"/>
              <a:t>Client communication</a:t>
            </a:r>
            <a:endParaRPr/>
          </a:p>
          <a:p>
            <a:pPr indent="-342900" lvl="0" marL="457200" rtl="0" algn="l">
              <a:spcBef>
                <a:spcPts val="0"/>
              </a:spcBef>
              <a:spcAft>
                <a:spcPts val="0"/>
              </a:spcAft>
              <a:buSzPts val="1800"/>
              <a:buChar char="●"/>
            </a:pPr>
            <a:r>
              <a:rPr lang="en"/>
              <a:t>Deciphering Code given by Client</a:t>
            </a:r>
            <a:endParaRPr/>
          </a:p>
          <a:p>
            <a:pPr indent="-342900" lvl="0" marL="457200" rtl="0" algn="l">
              <a:spcBef>
                <a:spcPts val="0"/>
              </a:spcBef>
              <a:spcAft>
                <a:spcPts val="0"/>
              </a:spcAft>
              <a:buSzPts val="1800"/>
              <a:buChar char="●"/>
            </a:pPr>
            <a:r>
              <a:rPr lang="en"/>
              <a:t>Scheduling Complications</a:t>
            </a:r>
            <a:endParaRPr/>
          </a:p>
          <a:p>
            <a:pPr indent="-342900" lvl="0" marL="457200" rtl="0" algn="l">
              <a:spcBef>
                <a:spcPts val="0"/>
              </a:spcBef>
              <a:spcAft>
                <a:spcPts val="0"/>
              </a:spcAft>
              <a:buSzPts val="1800"/>
              <a:buChar char="●"/>
            </a:pPr>
            <a:r>
              <a:rPr lang="en"/>
              <a:t>Team Deadlines</a:t>
            </a:r>
            <a:endParaRPr/>
          </a:p>
        </p:txBody>
      </p:sp>
      <p:pic>
        <p:nvPicPr>
          <p:cNvPr id="150" name="Google Shape;150;p24"/>
          <p:cNvPicPr preferRelativeResize="0"/>
          <p:nvPr/>
        </p:nvPicPr>
        <p:blipFill>
          <a:blip r:embed="rId3">
            <a:alphaModFix/>
          </a:blip>
          <a:stretch>
            <a:fillRect/>
          </a:stretch>
        </p:blipFill>
        <p:spPr>
          <a:xfrm>
            <a:off x="4395000" y="1321825"/>
            <a:ext cx="4444198" cy="24998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Results of our </a:t>
            </a:r>
            <a:r>
              <a:rPr lang="en"/>
              <a:t>E</a:t>
            </a:r>
            <a:r>
              <a:rPr lang="en"/>
              <a:t>ffort</a:t>
            </a:r>
            <a:r>
              <a:rPr lang="en"/>
              <a:t>s</a:t>
            </a:r>
            <a:endParaRPr/>
          </a:p>
        </p:txBody>
      </p:sp>
      <p:sp>
        <p:nvSpPr>
          <p:cNvPr id="156" name="Google Shape;156;p25"/>
          <p:cNvSpPr txBox="1"/>
          <p:nvPr>
            <p:ph idx="1" type="body"/>
          </p:nvPr>
        </p:nvSpPr>
        <p:spPr>
          <a:xfrm>
            <a:off x="311700" y="1152475"/>
            <a:ext cx="5517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Hooked up and operated on a </a:t>
            </a:r>
            <a:r>
              <a:rPr lang="en"/>
              <a:t>Raspberry</a:t>
            </a:r>
            <a:r>
              <a:rPr lang="en"/>
              <a:t> Pi</a:t>
            </a:r>
            <a:endParaRPr/>
          </a:p>
          <a:p>
            <a:pPr indent="-342900" lvl="0" marL="457200" rtl="0" algn="l">
              <a:spcBef>
                <a:spcPts val="0"/>
              </a:spcBef>
              <a:spcAft>
                <a:spcPts val="0"/>
              </a:spcAft>
              <a:buSzPts val="1800"/>
              <a:buChar char="●"/>
            </a:pPr>
            <a:r>
              <a:rPr lang="en"/>
              <a:t>Created </a:t>
            </a:r>
            <a:r>
              <a:rPr lang="en"/>
              <a:t>algorithms</a:t>
            </a:r>
            <a:r>
              <a:rPr lang="en"/>
              <a:t> to convert images into usable polar </a:t>
            </a:r>
            <a:r>
              <a:rPr lang="en"/>
              <a:t>coordinate</a:t>
            </a:r>
            <a:r>
              <a:rPr lang="en"/>
              <a:t> files</a:t>
            </a:r>
            <a:endParaRPr/>
          </a:p>
          <a:p>
            <a:pPr indent="-342900" lvl="0" marL="457200" rtl="0" algn="l">
              <a:spcBef>
                <a:spcPts val="0"/>
              </a:spcBef>
              <a:spcAft>
                <a:spcPts val="0"/>
              </a:spcAft>
              <a:buSzPts val="1800"/>
              <a:buChar char="●"/>
            </a:pPr>
            <a:r>
              <a:rPr lang="en"/>
              <a:t>Created a </a:t>
            </a:r>
            <a:r>
              <a:rPr lang="en"/>
              <a:t>web server</a:t>
            </a:r>
            <a:r>
              <a:rPr lang="en"/>
              <a:t> to hold files and send them to the Pi</a:t>
            </a:r>
            <a:endParaRPr/>
          </a:p>
          <a:p>
            <a:pPr indent="-342900" lvl="0" marL="457200" rtl="0" algn="l">
              <a:spcBef>
                <a:spcPts val="0"/>
              </a:spcBef>
              <a:spcAft>
                <a:spcPts val="0"/>
              </a:spcAft>
              <a:buSzPts val="1800"/>
              <a:buChar char="●"/>
            </a:pPr>
            <a:r>
              <a:rPr lang="en"/>
              <a:t>Created a website for users to visit and submit images on</a:t>
            </a:r>
            <a:endParaRPr/>
          </a:p>
          <a:p>
            <a:pPr indent="-342900" lvl="0" marL="457200" rtl="0" algn="l">
              <a:spcBef>
                <a:spcPts val="0"/>
              </a:spcBef>
              <a:spcAft>
                <a:spcPts val="0"/>
              </a:spcAft>
              <a:buSzPts val="1800"/>
              <a:buChar char="●"/>
            </a:pPr>
            <a:r>
              <a:rPr lang="en"/>
              <a:t>A fun and seamless way for user to interact with an art piece that is </a:t>
            </a:r>
            <a:r>
              <a:rPr lang="en"/>
              <a:t>truly</a:t>
            </a:r>
            <a:r>
              <a:rPr lang="en"/>
              <a:t> mesmerizing.</a:t>
            </a:r>
            <a:endParaRPr/>
          </a:p>
        </p:txBody>
      </p:sp>
      <p:pic>
        <p:nvPicPr>
          <p:cNvPr id="157" name="Google Shape;157;p25"/>
          <p:cNvPicPr preferRelativeResize="0"/>
          <p:nvPr/>
        </p:nvPicPr>
        <p:blipFill rotWithShape="1">
          <a:blip r:embed="rId3">
            <a:alphaModFix/>
          </a:blip>
          <a:srcRect b="10858" l="0" r="0" t="10283"/>
          <a:stretch/>
        </p:blipFill>
        <p:spPr>
          <a:xfrm>
            <a:off x="5746200" y="1017725"/>
            <a:ext cx="3086100" cy="323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145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Learned</a:t>
            </a:r>
            <a:endParaRPr/>
          </a:p>
        </p:txBody>
      </p:sp>
      <p:sp>
        <p:nvSpPr>
          <p:cNvPr id="163" name="Google Shape;163;p26"/>
          <p:cNvSpPr txBox="1"/>
          <p:nvPr>
            <p:ph idx="1" type="body"/>
          </p:nvPr>
        </p:nvSpPr>
        <p:spPr>
          <a:xfrm>
            <a:off x="311700" y="7177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Working with an </a:t>
            </a:r>
            <a:r>
              <a:rPr lang="en"/>
              <a:t>existing</a:t>
            </a:r>
            <a:r>
              <a:rPr lang="en"/>
              <a:t> code base</a:t>
            </a:r>
            <a:endParaRPr/>
          </a:p>
          <a:p>
            <a:pPr indent="-342900" lvl="0" marL="457200" rtl="0" algn="l">
              <a:spcBef>
                <a:spcPts val="0"/>
              </a:spcBef>
              <a:spcAft>
                <a:spcPts val="0"/>
              </a:spcAft>
              <a:buSzPts val="1800"/>
              <a:buChar char="●"/>
            </a:pPr>
            <a:r>
              <a:rPr lang="en"/>
              <a:t>I</a:t>
            </a:r>
            <a:r>
              <a:rPr lang="en"/>
              <a:t>nterdisciplinary Collaboration between hardware and software focused team members</a:t>
            </a:r>
            <a:endParaRPr/>
          </a:p>
          <a:p>
            <a:pPr indent="-342900" lvl="0" marL="457200" rtl="0" algn="l">
              <a:spcBef>
                <a:spcPts val="0"/>
              </a:spcBef>
              <a:spcAft>
                <a:spcPts val="0"/>
              </a:spcAft>
              <a:buSzPts val="1800"/>
              <a:buChar char="●"/>
            </a:pPr>
            <a:r>
              <a:rPr lang="en"/>
              <a:t>Independent </a:t>
            </a:r>
            <a:r>
              <a:rPr lang="en"/>
              <a:t>teamwork</a:t>
            </a:r>
            <a:r>
              <a:rPr lang="en"/>
              <a:t> and online </a:t>
            </a:r>
            <a:r>
              <a:rPr lang="en"/>
              <a:t>collaboration through trying times</a:t>
            </a:r>
            <a:endParaRPr/>
          </a:p>
          <a:p>
            <a:pPr indent="-342900" lvl="0" marL="457200" rtl="0" algn="l">
              <a:spcBef>
                <a:spcPts val="0"/>
              </a:spcBef>
              <a:spcAft>
                <a:spcPts val="0"/>
              </a:spcAft>
              <a:buSzPts val="1800"/>
              <a:buChar char="●"/>
            </a:pPr>
            <a:r>
              <a:rPr lang="en"/>
              <a:t>Researching and working with concepts that we may have learned about in school, but never had the chance to put into practice</a:t>
            </a:r>
            <a:endParaRPr/>
          </a:p>
        </p:txBody>
      </p:sp>
      <p:pic>
        <p:nvPicPr>
          <p:cNvPr id="164" name="Google Shape;164;p26"/>
          <p:cNvPicPr preferRelativeResize="0"/>
          <p:nvPr/>
        </p:nvPicPr>
        <p:blipFill>
          <a:blip r:embed="rId3">
            <a:alphaModFix/>
          </a:blip>
          <a:stretch>
            <a:fillRect/>
          </a:stretch>
        </p:blipFill>
        <p:spPr>
          <a:xfrm>
            <a:off x="2689600" y="2750700"/>
            <a:ext cx="3889800" cy="218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ctrTitle"/>
          </p:nvPr>
        </p:nvSpPr>
        <p:spPr>
          <a:xfrm>
            <a:off x="311700" y="262550"/>
            <a:ext cx="8520600" cy="148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rgbClr val="F1C232"/>
                </a:solidFill>
              </a:rPr>
              <a:t>Cy</a:t>
            </a:r>
            <a:r>
              <a:rPr lang="en" sz="4800">
                <a:solidFill>
                  <a:srgbClr val="FF0000"/>
                </a:solidFill>
              </a:rPr>
              <a:t>Syphus</a:t>
            </a:r>
            <a:r>
              <a:rPr lang="en" sz="4800"/>
              <a:t> </a:t>
            </a:r>
            <a:endParaRPr sz="4800"/>
          </a:p>
          <a:p>
            <a:pPr indent="0" lvl="0" marL="0" rtl="0" algn="l">
              <a:spcBef>
                <a:spcPts val="0"/>
              </a:spcBef>
              <a:spcAft>
                <a:spcPts val="0"/>
              </a:spcAft>
              <a:buNone/>
            </a:pPr>
            <a:r>
              <a:rPr lang="en" sz="4800"/>
              <a:t>Kinetic Art Table</a:t>
            </a:r>
            <a:endParaRPr sz="4800"/>
          </a:p>
        </p:txBody>
      </p:sp>
      <p:sp>
        <p:nvSpPr>
          <p:cNvPr id="170" name="Google Shape;170;p27"/>
          <p:cNvSpPr txBox="1"/>
          <p:nvPr>
            <p:ph idx="1" type="subTitle"/>
          </p:nvPr>
        </p:nvSpPr>
        <p:spPr>
          <a:xfrm>
            <a:off x="311700" y="1850775"/>
            <a:ext cx="8520600" cy="118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700"/>
              <a:t>Questions?</a:t>
            </a:r>
            <a:endParaRPr sz="7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Sections</a:t>
            </a:r>
            <a:endParaRPr/>
          </a:p>
        </p:txBody>
      </p:sp>
      <p:sp>
        <p:nvSpPr>
          <p:cNvPr id="176" name="Google Shape;176;p28"/>
          <p:cNvSpPr txBox="1"/>
          <p:nvPr>
            <p:ph idx="1" type="body"/>
          </p:nvPr>
        </p:nvSpPr>
        <p:spPr>
          <a:xfrm>
            <a:off x="311700" y="968900"/>
            <a:ext cx="6233700" cy="385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The Table</a:t>
            </a:r>
            <a:endParaRPr/>
          </a:p>
          <a:p>
            <a:pPr indent="-342900" lvl="0" marL="457200" rtl="0" algn="l">
              <a:spcBef>
                <a:spcPts val="0"/>
              </a:spcBef>
              <a:spcAft>
                <a:spcPts val="0"/>
              </a:spcAft>
              <a:buSzPts val="1800"/>
              <a:buAutoNum type="arabicPeriod"/>
            </a:pPr>
            <a:r>
              <a:rPr lang="en"/>
              <a:t>Project Overview - 3.5 Min</a:t>
            </a:r>
            <a:endParaRPr/>
          </a:p>
          <a:p>
            <a:pPr indent="-342900" lvl="0" marL="457200" rtl="0" algn="l">
              <a:spcBef>
                <a:spcPts val="0"/>
              </a:spcBef>
              <a:spcAft>
                <a:spcPts val="0"/>
              </a:spcAft>
              <a:buSzPts val="1800"/>
              <a:buAutoNum type="arabicPeriod"/>
            </a:pPr>
            <a:r>
              <a:rPr lang="en"/>
              <a:t>Frontend - Overview/Programs used</a:t>
            </a:r>
            <a:endParaRPr/>
          </a:p>
          <a:p>
            <a:pPr indent="-342900" lvl="0" marL="457200" rtl="0" algn="l">
              <a:spcBef>
                <a:spcPts val="0"/>
              </a:spcBef>
              <a:spcAft>
                <a:spcPts val="0"/>
              </a:spcAft>
              <a:buSzPts val="1800"/>
              <a:buAutoNum type="arabicPeriod"/>
            </a:pPr>
            <a:r>
              <a:rPr lang="en"/>
              <a:t>Frontend - Javascript examples/link to show ? </a:t>
            </a:r>
            <a:endParaRPr/>
          </a:p>
          <a:p>
            <a:pPr indent="-342900" lvl="0" marL="457200" rtl="0" algn="l">
              <a:spcBef>
                <a:spcPts val="0"/>
              </a:spcBef>
              <a:spcAft>
                <a:spcPts val="0"/>
              </a:spcAft>
              <a:buSzPts val="1800"/>
              <a:buAutoNum type="arabicPeriod"/>
            </a:pPr>
            <a:r>
              <a:rPr lang="en"/>
              <a:t>Backend</a:t>
            </a:r>
            <a:endParaRPr/>
          </a:p>
          <a:p>
            <a:pPr indent="-342900" lvl="0" marL="457200" rtl="0" algn="l">
              <a:spcBef>
                <a:spcPts val="0"/>
              </a:spcBef>
              <a:spcAft>
                <a:spcPts val="0"/>
              </a:spcAft>
              <a:buSzPts val="1800"/>
              <a:buAutoNum type="arabicPeriod"/>
            </a:pPr>
            <a:r>
              <a:rPr lang="en"/>
              <a:t>Backend 2</a:t>
            </a:r>
            <a:endParaRPr/>
          </a:p>
          <a:p>
            <a:pPr indent="-342900" lvl="0" marL="457200" rtl="0" algn="l">
              <a:spcBef>
                <a:spcPts val="0"/>
              </a:spcBef>
              <a:spcAft>
                <a:spcPts val="0"/>
              </a:spcAft>
              <a:buSzPts val="1800"/>
              <a:buAutoNum type="arabicPeriod"/>
            </a:pPr>
            <a:r>
              <a:rPr lang="en"/>
              <a:t>Image to Track</a:t>
            </a:r>
            <a:endParaRPr/>
          </a:p>
          <a:p>
            <a:pPr indent="-342900" lvl="0" marL="457200" rtl="0" algn="l">
              <a:spcBef>
                <a:spcPts val="0"/>
              </a:spcBef>
              <a:spcAft>
                <a:spcPts val="0"/>
              </a:spcAft>
              <a:buSzPts val="1800"/>
              <a:buAutoNum type="arabicPeriod"/>
            </a:pPr>
            <a:r>
              <a:rPr lang="en"/>
              <a:t>Tableend</a:t>
            </a:r>
            <a:endParaRPr/>
          </a:p>
          <a:p>
            <a:pPr indent="-342900" lvl="0" marL="457200" rtl="0" algn="l">
              <a:spcBef>
                <a:spcPts val="0"/>
              </a:spcBef>
              <a:spcAft>
                <a:spcPts val="0"/>
              </a:spcAft>
              <a:buSzPts val="1800"/>
              <a:buAutoNum type="arabicPeriod"/>
            </a:pPr>
            <a:r>
              <a:rPr lang="en"/>
              <a:t>Tableend 2 </a:t>
            </a:r>
            <a:endParaRPr/>
          </a:p>
          <a:p>
            <a:pPr indent="-342900" lvl="0" marL="457200" rtl="0" algn="l">
              <a:spcBef>
                <a:spcPts val="0"/>
              </a:spcBef>
              <a:spcAft>
                <a:spcPts val="0"/>
              </a:spcAft>
              <a:buSzPts val="1800"/>
              <a:buAutoNum type="arabicPeriod"/>
            </a:pPr>
            <a:r>
              <a:rPr lang="en"/>
              <a:t>Project Obstacles (Covid, client comms, shit table code)</a:t>
            </a:r>
            <a:endParaRPr/>
          </a:p>
          <a:p>
            <a:pPr indent="-342900" lvl="0" marL="457200" rtl="0" algn="l">
              <a:spcBef>
                <a:spcPts val="0"/>
              </a:spcBef>
              <a:spcAft>
                <a:spcPts val="0"/>
              </a:spcAft>
              <a:buSzPts val="1800"/>
              <a:buAutoNum type="arabicPeriod"/>
            </a:pPr>
            <a:r>
              <a:rPr lang="en"/>
              <a:t>What we ended up doing (</a:t>
            </a:r>
            <a:r>
              <a:rPr lang="en"/>
              <a:t>Deliverables/Results)</a:t>
            </a:r>
            <a:endParaRPr/>
          </a:p>
          <a:p>
            <a:pPr indent="-342900" lvl="0" marL="457200" rtl="0" algn="l">
              <a:spcBef>
                <a:spcPts val="0"/>
              </a:spcBef>
              <a:spcAft>
                <a:spcPts val="0"/>
              </a:spcAft>
              <a:buSzPts val="1800"/>
              <a:buAutoNum type="arabicPeriod"/>
            </a:pPr>
            <a:r>
              <a:rPr lang="en"/>
              <a:t>What we learned</a:t>
            </a:r>
            <a:endParaRPr/>
          </a:p>
        </p:txBody>
      </p:sp>
      <p:sp>
        <p:nvSpPr>
          <p:cNvPr id="177" name="Google Shape;177;p28"/>
          <p:cNvSpPr txBox="1"/>
          <p:nvPr/>
        </p:nvSpPr>
        <p:spPr>
          <a:xfrm>
            <a:off x="3560275" y="575000"/>
            <a:ext cx="5271900" cy="3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78" name="Google Shape;178;p28"/>
          <p:cNvSpPr txBox="1"/>
          <p:nvPr>
            <p:ph idx="1" type="body"/>
          </p:nvPr>
        </p:nvSpPr>
        <p:spPr>
          <a:xfrm>
            <a:off x="6545400" y="968900"/>
            <a:ext cx="2286900" cy="385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Aaron</a:t>
            </a:r>
            <a:endParaRPr/>
          </a:p>
          <a:p>
            <a:pPr indent="-342900" lvl="0" marL="457200" rtl="0" algn="l">
              <a:spcBef>
                <a:spcPts val="0"/>
              </a:spcBef>
              <a:spcAft>
                <a:spcPts val="0"/>
              </a:spcAft>
              <a:buSzPts val="1800"/>
              <a:buAutoNum type="arabicPeriod"/>
            </a:pPr>
            <a:r>
              <a:rPr lang="en"/>
              <a:t>Aaron</a:t>
            </a:r>
            <a:endParaRPr/>
          </a:p>
          <a:p>
            <a:pPr indent="-342900" lvl="0" marL="457200" rtl="0" algn="l">
              <a:spcBef>
                <a:spcPts val="0"/>
              </a:spcBef>
              <a:spcAft>
                <a:spcPts val="0"/>
              </a:spcAft>
              <a:buSzPts val="1800"/>
              <a:buAutoNum type="arabicPeriod"/>
            </a:pPr>
            <a:r>
              <a:rPr lang="en"/>
              <a:t>Morgan</a:t>
            </a:r>
            <a:endParaRPr/>
          </a:p>
          <a:p>
            <a:pPr indent="-342900" lvl="0" marL="457200" rtl="0" algn="l">
              <a:spcBef>
                <a:spcPts val="0"/>
              </a:spcBef>
              <a:spcAft>
                <a:spcPts val="0"/>
              </a:spcAft>
              <a:buSzPts val="1800"/>
              <a:buAutoNum type="arabicPeriod"/>
            </a:pPr>
            <a:r>
              <a:rPr lang="en"/>
              <a:t>Sean</a:t>
            </a:r>
            <a:endParaRPr/>
          </a:p>
          <a:p>
            <a:pPr indent="-342900" lvl="0" marL="457200" rtl="0" algn="l">
              <a:spcBef>
                <a:spcPts val="0"/>
              </a:spcBef>
              <a:spcAft>
                <a:spcPts val="0"/>
              </a:spcAft>
              <a:buSzPts val="1800"/>
              <a:buAutoNum type="arabicPeriod"/>
            </a:pPr>
            <a:r>
              <a:rPr lang="en"/>
              <a:t>Sam</a:t>
            </a:r>
            <a:endParaRPr/>
          </a:p>
          <a:p>
            <a:pPr indent="-342900" lvl="0" marL="457200" rtl="0" algn="l">
              <a:spcBef>
                <a:spcPts val="0"/>
              </a:spcBef>
              <a:spcAft>
                <a:spcPts val="0"/>
              </a:spcAft>
              <a:buSzPts val="1800"/>
              <a:buAutoNum type="arabicPeriod"/>
            </a:pPr>
            <a:r>
              <a:rPr lang="en"/>
              <a:t>Sam</a:t>
            </a:r>
            <a:endParaRPr/>
          </a:p>
          <a:p>
            <a:pPr indent="-342900" lvl="0" marL="457200" rtl="0" algn="l">
              <a:spcBef>
                <a:spcPts val="0"/>
              </a:spcBef>
              <a:spcAft>
                <a:spcPts val="0"/>
              </a:spcAft>
              <a:buSzPts val="1800"/>
              <a:buAutoNum type="arabicPeriod"/>
            </a:pPr>
            <a:r>
              <a:rPr lang="en"/>
              <a:t>Sean</a:t>
            </a:r>
            <a:endParaRPr/>
          </a:p>
          <a:p>
            <a:pPr indent="-342900" lvl="0" marL="457200" rtl="0" algn="l">
              <a:spcBef>
                <a:spcPts val="0"/>
              </a:spcBef>
              <a:spcAft>
                <a:spcPts val="0"/>
              </a:spcAft>
              <a:buSzPts val="1800"/>
              <a:buAutoNum type="arabicPeriod"/>
            </a:pPr>
            <a:r>
              <a:rPr lang="en"/>
              <a:t>Daniel</a:t>
            </a:r>
            <a:endParaRPr/>
          </a:p>
          <a:p>
            <a:pPr indent="-342900" lvl="0" marL="457200" rtl="0" algn="l">
              <a:spcBef>
                <a:spcPts val="0"/>
              </a:spcBef>
              <a:spcAft>
                <a:spcPts val="0"/>
              </a:spcAft>
              <a:buSzPts val="1800"/>
              <a:buAutoNum type="arabicPeriod"/>
            </a:pPr>
            <a:r>
              <a:rPr lang="en"/>
              <a:t>Daniel</a:t>
            </a:r>
            <a:endParaRPr/>
          </a:p>
          <a:p>
            <a:pPr indent="-342900" lvl="0" marL="457200" rtl="0" algn="l">
              <a:spcBef>
                <a:spcPts val="0"/>
              </a:spcBef>
              <a:spcAft>
                <a:spcPts val="0"/>
              </a:spcAft>
              <a:buSzPts val="1800"/>
              <a:buAutoNum type="arabicPeriod"/>
            </a:pPr>
            <a:r>
              <a:rPr lang="en"/>
              <a:t>Morgan</a:t>
            </a:r>
            <a:endParaRPr/>
          </a:p>
          <a:p>
            <a:pPr indent="-342900" lvl="0" marL="457200" rtl="0" algn="l">
              <a:spcBef>
                <a:spcPts val="0"/>
              </a:spcBef>
              <a:spcAft>
                <a:spcPts val="0"/>
              </a:spcAft>
              <a:buSzPts val="1800"/>
              <a:buAutoNum type="arabicPeriod"/>
            </a:pPr>
            <a:r>
              <a:rPr lang="en"/>
              <a:t>Will</a:t>
            </a:r>
            <a:endParaRPr/>
          </a:p>
          <a:p>
            <a:pPr indent="-342900" lvl="0" marL="457200" rtl="0" algn="l">
              <a:spcBef>
                <a:spcPts val="0"/>
              </a:spcBef>
              <a:spcAft>
                <a:spcPts val="0"/>
              </a:spcAft>
              <a:buSzPts val="1800"/>
              <a:buAutoNum type="arabicPeriod"/>
            </a:pPr>
            <a:r>
              <a:rPr lang="en"/>
              <a:t>Will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819150" y="344525"/>
            <a:ext cx="7505700" cy="6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Table</a:t>
            </a:r>
            <a:endParaRPr/>
          </a:p>
        </p:txBody>
      </p:sp>
      <p:sp>
        <p:nvSpPr>
          <p:cNvPr id="67" name="Google Shape;67;p14"/>
          <p:cNvSpPr txBox="1"/>
          <p:nvPr>
            <p:ph idx="1" type="body"/>
          </p:nvPr>
        </p:nvSpPr>
        <p:spPr>
          <a:xfrm>
            <a:off x="819150" y="1175400"/>
            <a:ext cx="5194500" cy="3180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200"/>
              <a:t>The table we have is a sisyphus coffee table designed and produced by Sisyphus Industries. Created by Bruce Shapiro, a artist that has been working with motion control as a artist medium for 25 years. </a:t>
            </a:r>
            <a:endParaRPr sz="1200"/>
          </a:p>
          <a:p>
            <a:pPr indent="0" lvl="0" marL="457200" rtl="0" algn="l">
              <a:spcBef>
                <a:spcPts val="1600"/>
              </a:spcBef>
              <a:spcAft>
                <a:spcPts val="0"/>
              </a:spcAft>
              <a:buNone/>
            </a:pPr>
            <a:r>
              <a:rPr lang="en" sz="1200"/>
              <a:t>The table has a bed of sand that is shaped by a small magnetic ball. How it works is by utilizing a type of raspberry pi and a few servos or stepper motors to direct a magnet that pulls the ball along a predetermined programed track. </a:t>
            </a:r>
            <a:endParaRPr sz="1200"/>
          </a:p>
          <a:p>
            <a:pPr indent="0" lvl="0" marL="457200" rtl="0" algn="l">
              <a:spcBef>
                <a:spcPts val="1600"/>
              </a:spcBef>
              <a:spcAft>
                <a:spcPts val="0"/>
              </a:spcAft>
              <a:buNone/>
            </a:pPr>
            <a:r>
              <a:rPr lang="en" sz="1200"/>
              <a:t>The computer is fed programs that take the form of rho theta files or scalable vector graphic files. These files can be created by any user. The table breaks down all files into theta rho files, theta can be </a:t>
            </a:r>
            <a:r>
              <a:rPr lang="en" sz="1200"/>
              <a:t>thought</a:t>
            </a:r>
            <a:r>
              <a:rPr lang="en" sz="1200"/>
              <a:t> of the angle our ball is within the table, rho is the distance the ball is from the center. </a:t>
            </a:r>
            <a:endParaRPr sz="1200"/>
          </a:p>
          <a:p>
            <a:pPr indent="0" lvl="0" marL="0" rtl="0" algn="l">
              <a:spcBef>
                <a:spcPts val="1600"/>
              </a:spcBef>
              <a:spcAft>
                <a:spcPts val="1600"/>
              </a:spcAft>
              <a:buNone/>
            </a:pPr>
            <a:r>
              <a:t/>
            </a:r>
            <a:endParaRPr/>
          </a:p>
        </p:txBody>
      </p:sp>
      <p:pic>
        <p:nvPicPr>
          <p:cNvPr descr="Metal Coffee Table - Sisyphus Industries - Sisyphus Industries" id="68" name="Google Shape;68;p14"/>
          <p:cNvPicPr preferRelativeResize="0"/>
          <p:nvPr/>
        </p:nvPicPr>
        <p:blipFill>
          <a:blip r:embed="rId3">
            <a:alphaModFix/>
          </a:blip>
          <a:stretch>
            <a:fillRect/>
          </a:stretch>
        </p:blipFill>
        <p:spPr>
          <a:xfrm>
            <a:off x="6213325" y="2796050"/>
            <a:ext cx="2612875" cy="2041925"/>
          </a:xfrm>
          <a:prstGeom prst="rect">
            <a:avLst/>
          </a:prstGeom>
          <a:noFill/>
          <a:ln>
            <a:noFill/>
          </a:ln>
        </p:spPr>
      </p:pic>
      <p:pic>
        <p:nvPicPr>
          <p:cNvPr id="69" name="Google Shape;69;p14"/>
          <p:cNvPicPr preferRelativeResize="0"/>
          <p:nvPr/>
        </p:nvPicPr>
        <p:blipFill>
          <a:blip r:embed="rId4">
            <a:alphaModFix/>
          </a:blip>
          <a:stretch>
            <a:fillRect/>
          </a:stretch>
        </p:blipFill>
        <p:spPr>
          <a:xfrm>
            <a:off x="5615600" y="83300"/>
            <a:ext cx="3528400" cy="1368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75" name="Google Shape;75;p15"/>
          <p:cNvSpPr txBox="1"/>
          <p:nvPr>
            <p:ph idx="1" type="body"/>
          </p:nvPr>
        </p:nvSpPr>
        <p:spPr>
          <a:xfrm>
            <a:off x="311700" y="1152475"/>
            <a:ext cx="8520600" cy="221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project, we have created a website that allows users to submit images to be drawn onto the table. This drawing process is streamed live for all users on the website to view. </a:t>
            </a:r>
            <a:endParaRPr/>
          </a:p>
          <a:p>
            <a:pPr indent="-342900" lvl="0" marL="457200" rtl="0" algn="l">
              <a:spcBef>
                <a:spcPts val="1600"/>
              </a:spcBef>
              <a:spcAft>
                <a:spcPts val="0"/>
              </a:spcAft>
              <a:buSzPts val="1800"/>
              <a:buChar char="●"/>
            </a:pPr>
            <a:r>
              <a:rPr lang="en"/>
              <a:t>Images are processed and a file of continuously connected cartesian points is made, this file is then converted to polar points  to allow for the table to properly draw the image. </a:t>
            </a:r>
            <a:endParaRPr/>
          </a:p>
          <a:p>
            <a:pPr indent="0" lvl="0" marL="0" rtl="0" algn="l">
              <a:spcBef>
                <a:spcPts val="1600"/>
              </a:spcBef>
              <a:spcAft>
                <a:spcPts val="1600"/>
              </a:spcAft>
              <a:buNone/>
            </a:pPr>
            <a:r>
              <a:t/>
            </a:r>
            <a:endParaRPr/>
          </a:p>
        </p:txBody>
      </p:sp>
      <p:pic>
        <p:nvPicPr>
          <p:cNvPr id="76" name="Google Shape;76;p15"/>
          <p:cNvPicPr preferRelativeResize="0"/>
          <p:nvPr/>
        </p:nvPicPr>
        <p:blipFill>
          <a:blip r:embed="rId3">
            <a:alphaModFix/>
          </a:blip>
          <a:stretch>
            <a:fillRect/>
          </a:stretch>
        </p:blipFill>
        <p:spPr>
          <a:xfrm>
            <a:off x="5637476" y="2990250"/>
            <a:ext cx="3401898" cy="2002249"/>
          </a:xfrm>
          <a:prstGeom prst="rect">
            <a:avLst/>
          </a:prstGeom>
          <a:noFill/>
          <a:ln>
            <a:noFill/>
          </a:ln>
        </p:spPr>
      </p:pic>
      <p:sp>
        <p:nvSpPr>
          <p:cNvPr id="77" name="Google Shape;77;p15"/>
          <p:cNvSpPr txBox="1"/>
          <p:nvPr/>
        </p:nvSpPr>
        <p:spPr>
          <a:xfrm>
            <a:off x="311700" y="3506325"/>
            <a:ext cx="5002800" cy="1491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The image is then streamed to the table via http postman requests. </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 End - Overview</a:t>
            </a:r>
            <a:endParaRPr/>
          </a:p>
        </p:txBody>
      </p:sp>
      <p:sp>
        <p:nvSpPr>
          <p:cNvPr id="83" name="Google Shape;83;p16"/>
          <p:cNvSpPr txBox="1"/>
          <p:nvPr>
            <p:ph idx="1" type="body"/>
          </p:nvPr>
        </p:nvSpPr>
        <p:spPr>
          <a:xfrm>
            <a:off x="311700" y="1152475"/>
            <a:ext cx="8520600" cy="87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Tools Utilized - Github, Discord</a:t>
            </a:r>
            <a:endParaRPr/>
          </a:p>
          <a:p>
            <a:pPr indent="-342900" lvl="0" marL="457200" rtl="0" algn="l">
              <a:spcBef>
                <a:spcPts val="0"/>
              </a:spcBef>
              <a:spcAft>
                <a:spcPts val="0"/>
              </a:spcAft>
              <a:buSzPts val="1800"/>
              <a:buChar char="●"/>
            </a:pPr>
            <a:r>
              <a:rPr lang="en"/>
              <a:t>Languages - Javascript, (JS) React library, HTML, CSS</a:t>
            </a:r>
            <a:endParaRPr/>
          </a:p>
          <a:p>
            <a:pPr indent="0" lvl="0" marL="0" rtl="0" algn="l">
              <a:spcBef>
                <a:spcPts val="1600"/>
              </a:spcBef>
              <a:spcAft>
                <a:spcPts val="1600"/>
              </a:spcAft>
              <a:buNone/>
            </a:pPr>
            <a:r>
              <a:t/>
            </a:r>
            <a:endParaRPr/>
          </a:p>
        </p:txBody>
      </p:sp>
      <p:pic>
        <p:nvPicPr>
          <p:cNvPr id="84" name="Google Shape;84;p16"/>
          <p:cNvPicPr preferRelativeResize="0"/>
          <p:nvPr/>
        </p:nvPicPr>
        <p:blipFill>
          <a:blip r:embed="rId3">
            <a:alphaModFix/>
          </a:blip>
          <a:stretch>
            <a:fillRect/>
          </a:stretch>
        </p:blipFill>
        <p:spPr>
          <a:xfrm>
            <a:off x="3142550" y="1986475"/>
            <a:ext cx="3326275" cy="2413875"/>
          </a:xfrm>
          <a:prstGeom prst="rect">
            <a:avLst/>
          </a:prstGeom>
          <a:noFill/>
          <a:ln>
            <a:noFill/>
          </a:ln>
        </p:spPr>
      </p:pic>
      <p:pic>
        <p:nvPicPr>
          <p:cNvPr id="85" name="Google Shape;85;p16"/>
          <p:cNvPicPr preferRelativeResize="0"/>
          <p:nvPr/>
        </p:nvPicPr>
        <p:blipFill>
          <a:blip r:embed="rId4">
            <a:alphaModFix/>
          </a:blip>
          <a:stretch>
            <a:fillRect/>
          </a:stretch>
        </p:blipFill>
        <p:spPr>
          <a:xfrm>
            <a:off x="6468825" y="1986475"/>
            <a:ext cx="2116325" cy="2630475"/>
          </a:xfrm>
          <a:prstGeom prst="rect">
            <a:avLst/>
          </a:prstGeom>
          <a:noFill/>
          <a:ln>
            <a:noFill/>
          </a:ln>
        </p:spPr>
      </p:pic>
      <p:pic>
        <p:nvPicPr>
          <p:cNvPr id="86" name="Google Shape;86;p16"/>
          <p:cNvPicPr preferRelativeResize="0"/>
          <p:nvPr/>
        </p:nvPicPr>
        <p:blipFill>
          <a:blip r:embed="rId5">
            <a:alphaModFix/>
          </a:blip>
          <a:stretch>
            <a:fillRect/>
          </a:stretch>
        </p:blipFill>
        <p:spPr>
          <a:xfrm>
            <a:off x="311700" y="1983963"/>
            <a:ext cx="2837750" cy="2635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 End (con) - Examples</a:t>
            </a:r>
            <a:endParaRPr/>
          </a:p>
        </p:txBody>
      </p:sp>
      <p:pic>
        <p:nvPicPr>
          <p:cNvPr id="92" name="Google Shape;92;p17"/>
          <p:cNvPicPr preferRelativeResize="0"/>
          <p:nvPr/>
        </p:nvPicPr>
        <p:blipFill>
          <a:blip r:embed="rId3">
            <a:alphaModFix/>
          </a:blip>
          <a:stretch>
            <a:fillRect/>
          </a:stretch>
        </p:blipFill>
        <p:spPr>
          <a:xfrm>
            <a:off x="886075" y="1152475"/>
            <a:ext cx="3604274" cy="3416399"/>
          </a:xfrm>
          <a:prstGeom prst="rect">
            <a:avLst/>
          </a:prstGeom>
          <a:noFill/>
          <a:ln cap="flat" cmpd="sng" w="9525">
            <a:solidFill>
              <a:srgbClr val="000000"/>
            </a:solidFill>
            <a:prstDash val="solid"/>
            <a:round/>
            <a:headEnd len="sm" w="sm" type="none"/>
            <a:tailEnd len="sm" w="sm" type="none"/>
          </a:ln>
        </p:spPr>
      </p:pic>
      <p:pic>
        <p:nvPicPr>
          <p:cNvPr id="93" name="Google Shape;93;p17"/>
          <p:cNvPicPr preferRelativeResize="0"/>
          <p:nvPr/>
        </p:nvPicPr>
        <p:blipFill>
          <a:blip r:embed="rId4">
            <a:alphaModFix/>
          </a:blip>
          <a:stretch>
            <a:fillRect/>
          </a:stretch>
        </p:blipFill>
        <p:spPr>
          <a:xfrm>
            <a:off x="4949138" y="1152475"/>
            <a:ext cx="3538562" cy="34163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 End (con) - Examples</a:t>
            </a:r>
            <a:endParaRPr/>
          </a:p>
          <a:p>
            <a:pPr indent="0" lvl="0" marL="0" rtl="0" algn="l">
              <a:spcBef>
                <a:spcPts val="0"/>
              </a:spcBef>
              <a:spcAft>
                <a:spcPts val="0"/>
              </a:spcAft>
              <a:buNone/>
            </a:pPr>
            <a:r>
              <a:t/>
            </a:r>
            <a:endParaRPr/>
          </a:p>
        </p:txBody>
      </p:sp>
      <p:sp>
        <p:nvSpPr>
          <p:cNvPr id="99" name="Google Shape;9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logging in and setting up their table, </a:t>
            </a:r>
            <a:endParaRPr/>
          </a:p>
          <a:p>
            <a:pPr indent="0" lvl="0" marL="0" rtl="0" algn="l">
              <a:spcBef>
                <a:spcPts val="0"/>
              </a:spcBef>
              <a:spcAft>
                <a:spcPts val="0"/>
              </a:spcAft>
              <a:buNone/>
            </a:pPr>
            <a:r>
              <a:rPr lang="en"/>
              <a:t>user has access to their table’s currently</a:t>
            </a:r>
            <a:endParaRPr/>
          </a:p>
          <a:p>
            <a:pPr indent="0" lvl="0" marL="0" rtl="0" algn="l">
              <a:spcBef>
                <a:spcPts val="0"/>
              </a:spcBef>
              <a:spcAft>
                <a:spcPts val="1600"/>
              </a:spcAft>
              <a:buNone/>
            </a:pPr>
            <a:r>
              <a:rPr lang="en"/>
              <a:t>p</a:t>
            </a:r>
            <a:r>
              <a:rPr lang="en"/>
              <a:t>laying track, as well as the queue.</a:t>
            </a:r>
            <a:endParaRPr/>
          </a:p>
        </p:txBody>
      </p:sp>
      <p:pic>
        <p:nvPicPr>
          <p:cNvPr id="100" name="Google Shape;100;p18"/>
          <p:cNvPicPr preferRelativeResize="0"/>
          <p:nvPr/>
        </p:nvPicPr>
        <p:blipFill rotWithShape="1">
          <a:blip r:embed="rId3">
            <a:alphaModFix/>
          </a:blip>
          <a:srcRect b="0" l="0" r="318" t="0"/>
          <a:stretch/>
        </p:blipFill>
        <p:spPr>
          <a:xfrm>
            <a:off x="5136400" y="1152475"/>
            <a:ext cx="3538300" cy="3416399"/>
          </a:xfrm>
          <a:prstGeom prst="rect">
            <a:avLst/>
          </a:prstGeom>
          <a:noFill/>
          <a:ln cap="flat" cmpd="sng" w="9525">
            <a:solidFill>
              <a:srgbClr val="000000"/>
            </a:solidFill>
            <a:prstDash val="solid"/>
            <a:round/>
            <a:headEnd len="sm" w="sm" type="none"/>
            <a:tailEnd len="sm" w="sm" type="none"/>
          </a:ln>
        </p:spPr>
      </p:pic>
      <p:pic>
        <p:nvPicPr>
          <p:cNvPr id="101" name="Google Shape;101;p18"/>
          <p:cNvPicPr preferRelativeResize="0"/>
          <p:nvPr/>
        </p:nvPicPr>
        <p:blipFill>
          <a:blip r:embed="rId4">
            <a:alphaModFix/>
          </a:blip>
          <a:stretch>
            <a:fillRect/>
          </a:stretch>
        </p:blipFill>
        <p:spPr>
          <a:xfrm>
            <a:off x="1440495" y="2532220"/>
            <a:ext cx="2214450" cy="15748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 End</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Utilized - LAMP, Postman, GitHub</a:t>
            </a:r>
            <a:endParaRPr/>
          </a:p>
          <a:p>
            <a:pPr indent="0" lvl="0" marL="0" rtl="0" algn="l">
              <a:spcBef>
                <a:spcPts val="1600"/>
              </a:spcBef>
              <a:spcAft>
                <a:spcPts val="0"/>
              </a:spcAft>
              <a:buNone/>
            </a:pPr>
            <a:r>
              <a:rPr lang="en"/>
              <a:t>Language - Java | Framework - Spring</a:t>
            </a:r>
            <a:endParaRPr/>
          </a:p>
          <a:p>
            <a:pPr indent="0" lvl="0" marL="0" rtl="0" algn="l">
              <a:spcBef>
                <a:spcPts val="1600"/>
              </a:spcBef>
              <a:spcAft>
                <a:spcPts val="1600"/>
              </a:spcAft>
              <a:buNone/>
            </a:pPr>
            <a:r>
              <a:rPr lang="en"/>
              <a:t>Database - MySQL</a:t>
            </a:r>
            <a:endParaRPr/>
          </a:p>
        </p:txBody>
      </p:sp>
      <p:pic>
        <p:nvPicPr>
          <p:cNvPr id="108" name="Google Shape;108;p19"/>
          <p:cNvPicPr preferRelativeResize="0"/>
          <p:nvPr/>
        </p:nvPicPr>
        <p:blipFill>
          <a:blip r:embed="rId3">
            <a:alphaModFix/>
          </a:blip>
          <a:stretch>
            <a:fillRect/>
          </a:stretch>
        </p:blipFill>
        <p:spPr>
          <a:xfrm>
            <a:off x="950600" y="2921294"/>
            <a:ext cx="2787750" cy="1463575"/>
          </a:xfrm>
          <a:prstGeom prst="rect">
            <a:avLst/>
          </a:prstGeom>
          <a:noFill/>
          <a:ln>
            <a:noFill/>
          </a:ln>
        </p:spPr>
      </p:pic>
      <p:pic>
        <p:nvPicPr>
          <p:cNvPr id="109" name="Google Shape;109;p19"/>
          <p:cNvPicPr preferRelativeResize="0"/>
          <p:nvPr/>
        </p:nvPicPr>
        <p:blipFill>
          <a:blip r:embed="rId4">
            <a:alphaModFix/>
          </a:blip>
          <a:stretch>
            <a:fillRect/>
          </a:stretch>
        </p:blipFill>
        <p:spPr>
          <a:xfrm>
            <a:off x="4509748" y="2152412"/>
            <a:ext cx="2176425" cy="1416550"/>
          </a:xfrm>
          <a:prstGeom prst="rect">
            <a:avLst/>
          </a:prstGeom>
          <a:noFill/>
          <a:ln>
            <a:noFill/>
          </a:ln>
        </p:spPr>
      </p:pic>
      <p:pic>
        <p:nvPicPr>
          <p:cNvPr id="110" name="Google Shape;110;p19"/>
          <p:cNvPicPr preferRelativeResize="0"/>
          <p:nvPr/>
        </p:nvPicPr>
        <p:blipFill>
          <a:blip r:embed="rId5">
            <a:alphaModFix/>
          </a:blip>
          <a:stretch>
            <a:fillRect/>
          </a:stretch>
        </p:blipFill>
        <p:spPr>
          <a:xfrm>
            <a:off x="6947675" y="1348600"/>
            <a:ext cx="1829774" cy="2021148"/>
          </a:xfrm>
          <a:prstGeom prst="rect">
            <a:avLst/>
          </a:prstGeom>
          <a:noFill/>
          <a:ln>
            <a:noFill/>
          </a:ln>
        </p:spPr>
      </p:pic>
      <p:pic>
        <p:nvPicPr>
          <p:cNvPr id="111" name="Google Shape;111;p19"/>
          <p:cNvPicPr preferRelativeResize="0"/>
          <p:nvPr/>
        </p:nvPicPr>
        <p:blipFill>
          <a:blip r:embed="rId6">
            <a:alphaModFix/>
          </a:blip>
          <a:stretch>
            <a:fillRect/>
          </a:stretch>
        </p:blipFill>
        <p:spPr>
          <a:xfrm>
            <a:off x="4314289" y="128252"/>
            <a:ext cx="3410526" cy="1382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 End (con)</a:t>
            </a:r>
            <a:endParaRPr/>
          </a:p>
        </p:txBody>
      </p:sp>
      <p:sp>
        <p:nvSpPr>
          <p:cNvPr id="117" name="Google Shape;11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Difficulties:</a:t>
            </a:r>
            <a:endParaRPr/>
          </a:p>
          <a:p>
            <a:pPr indent="0" lvl="0" marL="0" rtl="0" algn="l">
              <a:spcBef>
                <a:spcPts val="1600"/>
              </a:spcBef>
              <a:spcAft>
                <a:spcPts val="0"/>
              </a:spcAft>
              <a:buNone/>
            </a:pPr>
            <a:r>
              <a:rPr lang="en"/>
              <a:t>	Executing python in spring</a:t>
            </a:r>
            <a:endParaRPr/>
          </a:p>
          <a:p>
            <a:pPr indent="0" lvl="0" marL="0" rtl="0" algn="l">
              <a:spcBef>
                <a:spcPts val="1600"/>
              </a:spcBef>
              <a:spcAft>
                <a:spcPts val="0"/>
              </a:spcAft>
              <a:buNone/>
            </a:pPr>
            <a:r>
              <a:rPr lang="en"/>
              <a:t>	Managing file systems</a:t>
            </a:r>
            <a:endParaRPr/>
          </a:p>
          <a:p>
            <a:pPr indent="0" lvl="0" marL="0" rtl="0" algn="l">
              <a:spcBef>
                <a:spcPts val="1600"/>
              </a:spcBef>
              <a:spcAft>
                <a:spcPts val="0"/>
              </a:spcAft>
              <a:buNone/>
            </a:pPr>
            <a:r>
              <a:rPr lang="en"/>
              <a:t>	Getting information from the table</a:t>
            </a:r>
            <a:endParaRPr/>
          </a:p>
          <a:p>
            <a:pPr indent="0" lvl="0" marL="0" rtl="0" algn="l">
              <a:spcBef>
                <a:spcPts val="1600"/>
              </a:spcBef>
              <a:spcAft>
                <a:spcPts val="1600"/>
              </a:spcAft>
              <a:buNone/>
            </a:pPr>
            <a:r>
              <a:rPr lang="en"/>
              <a:t>	Using the Requests provided</a:t>
            </a:r>
            <a:endParaRPr/>
          </a:p>
        </p:txBody>
      </p:sp>
      <p:pic>
        <p:nvPicPr>
          <p:cNvPr id="118" name="Google Shape;118;p20"/>
          <p:cNvPicPr preferRelativeResize="0"/>
          <p:nvPr/>
        </p:nvPicPr>
        <p:blipFill>
          <a:blip r:embed="rId3">
            <a:alphaModFix/>
          </a:blip>
          <a:stretch>
            <a:fillRect/>
          </a:stretch>
        </p:blipFill>
        <p:spPr>
          <a:xfrm>
            <a:off x="7235252" y="586250"/>
            <a:ext cx="1597051" cy="1435824"/>
          </a:xfrm>
          <a:prstGeom prst="rect">
            <a:avLst/>
          </a:prstGeom>
          <a:noFill/>
          <a:ln>
            <a:noFill/>
          </a:ln>
        </p:spPr>
      </p:pic>
      <p:pic>
        <p:nvPicPr>
          <p:cNvPr id="119" name="Google Shape;119;p20"/>
          <p:cNvPicPr preferRelativeResize="0"/>
          <p:nvPr/>
        </p:nvPicPr>
        <p:blipFill rotWithShape="1">
          <a:blip r:embed="rId4">
            <a:alphaModFix/>
          </a:blip>
          <a:srcRect b="0" l="0" r="0" t="0"/>
          <a:stretch/>
        </p:blipFill>
        <p:spPr>
          <a:xfrm>
            <a:off x="4483350" y="2669550"/>
            <a:ext cx="4192925" cy="1397650"/>
          </a:xfrm>
          <a:prstGeom prst="rect">
            <a:avLst/>
          </a:prstGeom>
          <a:noFill/>
          <a:ln>
            <a:noFill/>
          </a:ln>
        </p:spPr>
      </p:pic>
      <p:pic>
        <p:nvPicPr>
          <p:cNvPr id="120" name="Google Shape;120;p20"/>
          <p:cNvPicPr preferRelativeResize="0"/>
          <p:nvPr/>
        </p:nvPicPr>
        <p:blipFill>
          <a:blip r:embed="rId5">
            <a:alphaModFix/>
          </a:blip>
          <a:stretch>
            <a:fillRect/>
          </a:stretch>
        </p:blipFill>
        <p:spPr>
          <a:xfrm>
            <a:off x="3631225" y="934820"/>
            <a:ext cx="3331145" cy="132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to Track</a:t>
            </a:r>
            <a:endParaRPr/>
          </a:p>
        </p:txBody>
      </p:sp>
      <p:sp>
        <p:nvSpPr>
          <p:cNvPr id="126" name="Google Shape;12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 python script, takes image as input and outputs track.</a:t>
            </a:r>
            <a:endParaRPr/>
          </a:p>
          <a:p>
            <a:pPr indent="0" lvl="0" marL="0" rtl="0" algn="l">
              <a:spcBef>
                <a:spcPts val="1000"/>
              </a:spcBef>
              <a:spcAft>
                <a:spcPts val="0"/>
              </a:spcAft>
              <a:buNone/>
            </a:pPr>
            <a:r>
              <a:rPr lang="en"/>
              <a:t>Script works in 4 stages:</a:t>
            </a:r>
            <a:endParaRPr/>
          </a:p>
          <a:p>
            <a:pPr indent="-342900" lvl="0" marL="457200" rtl="0" algn="l">
              <a:spcBef>
                <a:spcPts val="0"/>
              </a:spcBef>
              <a:spcAft>
                <a:spcPts val="0"/>
              </a:spcAft>
              <a:buSzPts val="1800"/>
              <a:buAutoNum type="arabicPeriod"/>
            </a:pPr>
            <a:r>
              <a:rPr lang="en"/>
              <a:t>Record object boundaries as edge segments.</a:t>
            </a:r>
            <a:endParaRPr/>
          </a:p>
          <a:p>
            <a:pPr indent="-342900" lvl="0" marL="457200" rtl="0" algn="l">
              <a:spcBef>
                <a:spcPts val="0"/>
              </a:spcBef>
              <a:spcAft>
                <a:spcPts val="0"/>
              </a:spcAft>
              <a:buSzPts val="1800"/>
              <a:buAutoNum type="arabicPeriod"/>
            </a:pPr>
            <a:r>
              <a:rPr lang="en"/>
              <a:t>Mark disjoint edge segments as individual components.</a:t>
            </a:r>
            <a:endParaRPr/>
          </a:p>
          <a:p>
            <a:pPr indent="-342900" lvl="0" marL="457200" rtl="0" algn="l">
              <a:spcBef>
                <a:spcPts val="0"/>
              </a:spcBef>
              <a:spcAft>
                <a:spcPts val="0"/>
              </a:spcAft>
              <a:buSzPts val="1800"/>
              <a:buAutoNum type="arabicPeriod"/>
            </a:pPr>
            <a:r>
              <a:rPr lang="en"/>
              <a:t>Draw connections between individual components.</a:t>
            </a:r>
            <a:endParaRPr/>
          </a:p>
          <a:p>
            <a:pPr indent="-342900" lvl="0" marL="457200" rtl="0" algn="l">
              <a:spcBef>
                <a:spcPts val="0"/>
              </a:spcBef>
              <a:spcAft>
                <a:spcPts val="0"/>
              </a:spcAft>
              <a:buSzPts val="1800"/>
              <a:buAutoNum type="arabicPeriod"/>
            </a:pPr>
            <a:r>
              <a:rPr lang="en"/>
              <a:t>Convert the connected components to a cartesian track.</a:t>
            </a:r>
            <a:endParaRPr/>
          </a:p>
          <a:p>
            <a:pPr indent="0" lvl="0" marL="0" rtl="0" algn="l">
              <a:spcBef>
                <a:spcPts val="1000"/>
              </a:spcBef>
              <a:spcAft>
                <a:spcPts val="0"/>
              </a:spcAft>
              <a:buNone/>
            </a:pPr>
            <a:r>
              <a:rPr lang="en"/>
              <a:t>The track is then nearly ready to be sent to the table.</a:t>
            </a:r>
            <a:endParaRPr/>
          </a:p>
        </p:txBody>
      </p:sp>
      <p:pic>
        <p:nvPicPr>
          <p:cNvPr id="127" name="Google Shape;127;p21"/>
          <p:cNvPicPr preferRelativeResize="0"/>
          <p:nvPr/>
        </p:nvPicPr>
        <p:blipFill>
          <a:blip r:embed="rId3">
            <a:alphaModFix/>
          </a:blip>
          <a:stretch>
            <a:fillRect/>
          </a:stretch>
        </p:blipFill>
        <p:spPr>
          <a:xfrm>
            <a:off x="6825625" y="2492627"/>
            <a:ext cx="2142725" cy="1858775"/>
          </a:xfrm>
          <a:prstGeom prst="rect">
            <a:avLst/>
          </a:prstGeom>
          <a:noFill/>
          <a:ln>
            <a:noFill/>
          </a:ln>
        </p:spPr>
      </p:pic>
      <p:pic>
        <p:nvPicPr>
          <p:cNvPr id="128" name="Google Shape;128;p21"/>
          <p:cNvPicPr preferRelativeResize="0"/>
          <p:nvPr/>
        </p:nvPicPr>
        <p:blipFill>
          <a:blip r:embed="rId4">
            <a:alphaModFix/>
          </a:blip>
          <a:stretch>
            <a:fillRect/>
          </a:stretch>
        </p:blipFill>
        <p:spPr>
          <a:xfrm>
            <a:off x="6949850" y="745580"/>
            <a:ext cx="1894275" cy="16432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